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6"/>
  </p:notesMasterIdLst>
  <p:sldIdLst>
    <p:sldId id="267" r:id="rId2"/>
    <p:sldId id="256" r:id="rId3"/>
    <p:sldId id="257" r:id="rId4"/>
    <p:sldId id="259" r:id="rId5"/>
    <p:sldId id="260" r:id="rId6"/>
    <p:sldId id="262" r:id="rId7"/>
    <p:sldId id="258" r:id="rId8"/>
    <p:sldId id="261" r:id="rId9"/>
    <p:sldId id="263" r:id="rId10"/>
    <p:sldId id="264" r:id="rId11"/>
    <p:sldId id="265" r:id="rId12"/>
    <p:sldId id="266"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8631" autoAdjust="0"/>
  </p:normalViewPr>
  <p:slideViewPr>
    <p:cSldViewPr snapToGrid="0">
      <p:cViewPr>
        <p:scale>
          <a:sx n="80" d="100"/>
          <a:sy n="80" d="100"/>
        </p:scale>
        <p:origin x="372" y="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627079-BB93-49C6-B4BA-F3B8D106323B}" type="datetimeFigureOut">
              <a:rPr lang="en-US" smtClean="0"/>
              <a:t>4/27/2020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952A56-9928-46EC-8B74-2EBE80ED0AD2}" type="slidenum">
              <a:rPr lang="en-US" smtClean="0"/>
              <a:t>‹#›</a:t>
            </a:fld>
            <a:endParaRPr lang="en-US"/>
          </a:p>
        </p:txBody>
      </p:sp>
    </p:spTree>
    <p:extLst>
      <p:ext uri="{BB962C8B-B14F-4D97-AF65-F5344CB8AC3E}">
        <p14:creationId xmlns:p14="http://schemas.microsoft.com/office/powerpoint/2010/main" val="1523141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This Legal doctrine respondent superior holds employers accountable for the actions of their employees that they are capable of operating. Read literally, and this belief implies “give the master answer ”. Though sometimes the employer may be seen in fault for going to take, manage, or observe the employee who committed neglect, liability in these instances is not usually necessarily based on any wrongdoings of the employer. Typically when respondent quality is invoked, the plaintiff can seem to keep both the employer and the employee responsible. As such, the court can generally expect the doctrine of joint and individual obligation when assigning damages.</a:t>
            </a:r>
            <a:endParaRPr lang="en-US" dirty="0"/>
          </a:p>
        </p:txBody>
      </p:sp>
      <p:sp>
        <p:nvSpPr>
          <p:cNvPr id="4" name="Slide Number Placeholder 3"/>
          <p:cNvSpPr>
            <a:spLocks noGrp="1"/>
          </p:cNvSpPr>
          <p:nvPr>
            <p:ph type="sldNum" sz="quarter" idx="10"/>
          </p:nvPr>
        </p:nvSpPr>
        <p:spPr/>
        <p:txBody>
          <a:bodyPr/>
          <a:lstStyle/>
          <a:p>
            <a:fld id="{25952A56-9928-46EC-8B74-2EBE80ED0AD2}" type="slidenum">
              <a:rPr lang="en-US" smtClean="0"/>
              <a:t>2</a:t>
            </a:fld>
            <a:endParaRPr lang="en-US"/>
          </a:p>
        </p:txBody>
      </p:sp>
    </p:spTree>
    <p:extLst>
      <p:ext uri="{BB962C8B-B14F-4D97-AF65-F5344CB8AC3E}">
        <p14:creationId xmlns:p14="http://schemas.microsoft.com/office/powerpoint/2010/main" val="3753262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employer constitutes vicariously responsible for the agent-employee's careless torts dedicated within this representative's `` education and range of work ''; whether the capital is liable under the doctrine of respondent superior depends on whether the torts are committed within the scope of agency; if a `` detour '' principal is liable, If the `` frolic '' principal is not likely Under the belief of respondent quality, This capital is responsible for deliberate torts committed within this range of business; employer is responsible for worker's performances that employer recognized-or should get understood-this worker has a propensity to commit; an employer is also liable for permitting an employee to engage in reckless actions that can injure others</a:t>
            </a:r>
            <a:endParaRPr lang="en-US" dirty="0"/>
          </a:p>
        </p:txBody>
      </p:sp>
      <p:sp>
        <p:nvSpPr>
          <p:cNvPr id="4" name="Slide Number Placeholder 3"/>
          <p:cNvSpPr>
            <a:spLocks noGrp="1"/>
          </p:cNvSpPr>
          <p:nvPr>
            <p:ph type="sldNum" sz="quarter" idx="10"/>
          </p:nvPr>
        </p:nvSpPr>
        <p:spPr/>
        <p:txBody>
          <a:bodyPr/>
          <a:lstStyle/>
          <a:p>
            <a:fld id="{25952A56-9928-46EC-8B74-2EBE80ED0AD2}" type="slidenum">
              <a:rPr lang="en-US" smtClean="0"/>
              <a:t>3</a:t>
            </a:fld>
            <a:endParaRPr lang="en-US"/>
          </a:p>
        </p:txBody>
      </p:sp>
    </p:spTree>
    <p:extLst>
      <p:ext uri="{BB962C8B-B14F-4D97-AF65-F5344CB8AC3E}">
        <p14:creationId xmlns:p14="http://schemas.microsoft.com/office/powerpoint/2010/main" val="2967459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Employee involvement illustrates the commitment and strength that employees have to work and is a significant indicator of their participation and commitment to the organization. Employees who are employed are more creative, content and more likely to remain loyal to the organization. When organizations placed strong human resource practices in place, they are more likely to find that employees feel contented, secure and can be to their full potential. The committed team of employees is the organization's dream come true. The engaged team of employees is best for the long-term future of the organization or any job. Organizations also want to ensure that all employees who are applying flexible business agreements are accepted and respected as respected and engaged employees.</a:t>
            </a:r>
            <a:endParaRPr lang="en-US" dirty="0"/>
          </a:p>
        </p:txBody>
      </p:sp>
      <p:sp>
        <p:nvSpPr>
          <p:cNvPr id="4" name="Slide Number Placeholder 3"/>
          <p:cNvSpPr>
            <a:spLocks noGrp="1"/>
          </p:cNvSpPr>
          <p:nvPr>
            <p:ph type="sldNum" sz="quarter" idx="10"/>
          </p:nvPr>
        </p:nvSpPr>
        <p:spPr/>
        <p:txBody>
          <a:bodyPr/>
          <a:lstStyle/>
          <a:p>
            <a:fld id="{25952A56-9928-46EC-8B74-2EBE80ED0AD2}" type="slidenum">
              <a:rPr lang="en-US" smtClean="0"/>
              <a:t>4</a:t>
            </a:fld>
            <a:endParaRPr lang="en-US"/>
          </a:p>
        </p:txBody>
      </p:sp>
    </p:spTree>
    <p:extLst>
      <p:ext uri="{BB962C8B-B14F-4D97-AF65-F5344CB8AC3E}">
        <p14:creationId xmlns:p14="http://schemas.microsoft.com/office/powerpoint/2010/main" val="2413959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Organisations</a:t>
            </a:r>
            <a:r>
              <a:rPr lang="en-US" dirty="0" smtClean="0"/>
              <a:t> that have their own policies and rules would have coercive force to ensure that their employees are following their principles. Coercive force helps in the need of conformity to the organizations protocol for current and experienced employees. If the company is undergoing any changes so coercive force would discourage any resistance from employees. Coercive power gives the human control over what is occurring in their </a:t>
            </a:r>
            <a:r>
              <a:rPr lang="en-US" dirty="0" err="1" smtClean="0"/>
              <a:t>organisation</a:t>
            </a:r>
            <a:r>
              <a:rPr lang="en-US" dirty="0" smtClean="0"/>
              <a:t>. It preserves employee training, enforces organization policies, and maintains the harassment free situation. In times, penalty, or even the threat of punishment is needed to sustain a successful, incident free </a:t>
            </a:r>
            <a:r>
              <a:rPr lang="en-US" dirty="0" err="1" smtClean="0"/>
              <a:t>organisation</a:t>
            </a:r>
            <a:r>
              <a:rPr lang="en-US" dirty="0" smtClean="0"/>
              <a:t>. Employees want to understand the </a:t>
            </a:r>
            <a:r>
              <a:rPr lang="en-US" dirty="0" err="1" smtClean="0"/>
              <a:t>organisation's</a:t>
            </a:r>
            <a:r>
              <a:rPr lang="en-US" dirty="0" smtClean="0"/>
              <a:t> culture and its moral limits. Technology will play an important part here in the form of education or training management systems that make it simple to execute and follow multiple education </a:t>
            </a:r>
            <a:r>
              <a:rPr lang="en-US" dirty="0" err="1" smtClean="0"/>
              <a:t>programmes</a:t>
            </a:r>
            <a:r>
              <a:rPr lang="en-US" dirty="0" smtClean="0"/>
              <a:t>.</a:t>
            </a:r>
            <a:endParaRPr lang="en-US" dirty="0"/>
          </a:p>
        </p:txBody>
      </p:sp>
      <p:sp>
        <p:nvSpPr>
          <p:cNvPr id="4" name="Slide Number Placeholder 3"/>
          <p:cNvSpPr>
            <a:spLocks noGrp="1"/>
          </p:cNvSpPr>
          <p:nvPr>
            <p:ph type="sldNum" sz="quarter" idx="10"/>
          </p:nvPr>
        </p:nvSpPr>
        <p:spPr/>
        <p:txBody>
          <a:bodyPr/>
          <a:lstStyle/>
          <a:p>
            <a:fld id="{25952A56-9928-46EC-8B74-2EBE80ED0AD2}" type="slidenum">
              <a:rPr lang="en-US" smtClean="0"/>
              <a:t>5</a:t>
            </a:fld>
            <a:endParaRPr lang="en-US"/>
          </a:p>
        </p:txBody>
      </p:sp>
    </p:spTree>
    <p:extLst>
      <p:ext uri="{BB962C8B-B14F-4D97-AF65-F5344CB8AC3E}">
        <p14:creationId xmlns:p14="http://schemas.microsoft.com/office/powerpoint/2010/main" val="3778151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making at health and social care, there are specific forces and policies which we have to take. Some of them represent the policies and processes created by our </a:t>
            </a:r>
            <a:r>
              <a:rPr lang="en-US" dirty="0" err="1" smtClean="0"/>
              <a:t>organisations</a:t>
            </a:r>
            <a:r>
              <a:rPr lang="en-US" dirty="0" smtClean="0"/>
              <a:t> while some are principles and regulations made up by the authorities. Law of knowledge means abiding by all of the principles; policies and processes so as to satisfy the requirements which we want to take in order to remain the ideal master in health and social care. We will see and learn more about these beliefs in health and social care working as a care person at various roles and backgrounds. </a:t>
            </a:r>
            <a:endParaRPr lang="en-US" dirty="0"/>
          </a:p>
        </p:txBody>
      </p:sp>
      <p:sp>
        <p:nvSpPr>
          <p:cNvPr id="4" name="Slide Number Placeholder 3"/>
          <p:cNvSpPr>
            <a:spLocks noGrp="1"/>
          </p:cNvSpPr>
          <p:nvPr>
            <p:ph type="sldNum" sz="quarter" idx="10"/>
          </p:nvPr>
        </p:nvSpPr>
        <p:spPr/>
        <p:txBody>
          <a:bodyPr/>
          <a:lstStyle/>
          <a:p>
            <a:fld id="{25952A56-9928-46EC-8B74-2EBE80ED0AD2}" type="slidenum">
              <a:rPr lang="en-US" smtClean="0"/>
              <a:t>6</a:t>
            </a:fld>
            <a:endParaRPr lang="en-US"/>
          </a:p>
        </p:txBody>
      </p:sp>
    </p:spTree>
    <p:extLst>
      <p:ext uri="{BB962C8B-B14F-4D97-AF65-F5344CB8AC3E}">
        <p14:creationId xmlns:p14="http://schemas.microsoft.com/office/powerpoint/2010/main" val="500272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 and safety: All employees are required to be acquainted with these possible risks at their work and to comply with government regulations and organizational policies pertaining to workplace safety. That includes hazard Management terms and requirements designed to assist employees from possible workplace risks, including but not restricted to: Handling and Management of Infectious Materials. National and state laws restrict the handling and management of some infectious materials. These include people and other body fluids, used needles and syringes, possibly harmful chemicals, and additional materials that may be the risk to employees or to the local people if not adequately controlled. All employees are required to comply with organization terms and schemes pertaining to infectious materials at all times.</a:t>
            </a:r>
            <a:endParaRPr lang="en-US" dirty="0"/>
          </a:p>
        </p:txBody>
      </p:sp>
      <p:sp>
        <p:nvSpPr>
          <p:cNvPr id="4" name="Slide Number Placeholder 3"/>
          <p:cNvSpPr>
            <a:spLocks noGrp="1"/>
          </p:cNvSpPr>
          <p:nvPr>
            <p:ph type="sldNum" sz="quarter" idx="10"/>
          </p:nvPr>
        </p:nvSpPr>
        <p:spPr/>
        <p:txBody>
          <a:bodyPr/>
          <a:lstStyle/>
          <a:p>
            <a:fld id="{25952A56-9928-46EC-8B74-2EBE80ED0AD2}" type="slidenum">
              <a:rPr lang="en-US" smtClean="0"/>
              <a:t>7</a:t>
            </a:fld>
            <a:endParaRPr lang="en-US"/>
          </a:p>
        </p:txBody>
      </p:sp>
    </p:spTree>
    <p:extLst>
      <p:ext uri="{BB962C8B-B14F-4D97-AF65-F5344CB8AC3E}">
        <p14:creationId xmlns:p14="http://schemas.microsoft.com/office/powerpoint/2010/main" val="1181431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Management documents are intended to offer aid to business and healthcare professionals on how to comply with these policies and governing statutes and regulations. They also help to provide assessment and compliance management to staff, thereby ensuring that mandates are enforced in a reasonable, logical and efficient way. Management documents are administrative tools not having the power of law and, as much, allow for flexibility in the way. Alternative approaches to the rules and practices identified in the document may be accepted provided they are supported by sufficient scientific explanation. Alternative approaches should be talked about in advance with the related program environment to prevent the potential to find that applicable legal or regulatory requirements have not been met.</a:t>
            </a:r>
            <a:endParaRPr lang="en-US" dirty="0"/>
          </a:p>
        </p:txBody>
      </p:sp>
      <p:sp>
        <p:nvSpPr>
          <p:cNvPr id="4" name="Slide Number Placeholder 3"/>
          <p:cNvSpPr>
            <a:spLocks noGrp="1"/>
          </p:cNvSpPr>
          <p:nvPr>
            <p:ph type="sldNum" sz="quarter" idx="10"/>
          </p:nvPr>
        </p:nvSpPr>
        <p:spPr/>
        <p:txBody>
          <a:bodyPr/>
          <a:lstStyle/>
          <a:p>
            <a:fld id="{25952A56-9928-46EC-8B74-2EBE80ED0AD2}" type="slidenum">
              <a:rPr lang="en-US" smtClean="0"/>
              <a:t>8</a:t>
            </a:fld>
            <a:endParaRPr lang="en-US"/>
          </a:p>
        </p:txBody>
      </p:sp>
    </p:spTree>
    <p:extLst>
      <p:ext uri="{BB962C8B-B14F-4D97-AF65-F5344CB8AC3E}">
        <p14:creationId xmlns:p14="http://schemas.microsoft.com/office/powerpoint/2010/main" val="4017190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Control activities represent activities supported by policies and processes that help ensure organization directives are carried out right and in a timely way. Power actions may be classified either as preventive or detective. Preventative controls (e.g., approvals) try to discourage or prevent unwanted outcomes. Detective controls (e.g., reconciliations) work to detect undesirable consequences. The general attitude, awareness, and activities of managers and administration (i.e., `` those charged with government '') affecting the internal power structure and its value to the entity. The positive power environment is the cornerstone for all internal regulation measures. It offers training and structure, too as the climate of the work, which determines the level of internal power.</a:t>
            </a:r>
            <a:endParaRPr lang="en-US" dirty="0"/>
          </a:p>
        </p:txBody>
      </p:sp>
      <p:sp>
        <p:nvSpPr>
          <p:cNvPr id="4" name="Slide Number Placeholder 3"/>
          <p:cNvSpPr>
            <a:spLocks noGrp="1"/>
          </p:cNvSpPr>
          <p:nvPr>
            <p:ph type="sldNum" sz="quarter" idx="10"/>
          </p:nvPr>
        </p:nvSpPr>
        <p:spPr/>
        <p:txBody>
          <a:bodyPr/>
          <a:lstStyle/>
          <a:p>
            <a:fld id="{25952A56-9928-46EC-8B74-2EBE80ED0AD2}" type="slidenum">
              <a:rPr lang="en-US" smtClean="0"/>
              <a:t>9</a:t>
            </a:fld>
            <a:endParaRPr lang="en-US"/>
          </a:p>
        </p:txBody>
      </p:sp>
    </p:spTree>
    <p:extLst>
      <p:ext uri="{BB962C8B-B14F-4D97-AF65-F5344CB8AC3E}">
        <p14:creationId xmlns:p14="http://schemas.microsoft.com/office/powerpoint/2010/main" val="3386803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Across this nation, increasingly early childhood programs are establishing written policies and procedures regarding child abuse. These policies and procedures support State police with respect to coverage and often provide personnel with internal mechanisms to take when The case is reported. Some terms get beyond accounting by encouraging staff to grow actively involved with families and kids. For instance, the local term might say that parents must be notified when an employee has reported the case of suspected abuse or mistreatment of the person enrolled in this program. The request might take the responsibility of the manager, the social services personnel, the person who filed This information, or another employee who knows the parents. As a summary, local policies and processes should communicate:</a:t>
            </a:r>
            <a:endParaRPr lang="en-US" dirty="0"/>
          </a:p>
        </p:txBody>
      </p:sp>
      <p:sp>
        <p:nvSpPr>
          <p:cNvPr id="4" name="Slide Number Placeholder 3"/>
          <p:cNvSpPr>
            <a:spLocks noGrp="1"/>
          </p:cNvSpPr>
          <p:nvPr>
            <p:ph type="sldNum" sz="quarter" idx="10"/>
          </p:nvPr>
        </p:nvSpPr>
        <p:spPr/>
        <p:txBody>
          <a:bodyPr/>
          <a:lstStyle/>
          <a:p>
            <a:fld id="{25952A56-9928-46EC-8B74-2EBE80ED0AD2}" type="slidenum">
              <a:rPr lang="en-US" smtClean="0"/>
              <a:t>10</a:t>
            </a:fld>
            <a:endParaRPr lang="en-US"/>
          </a:p>
        </p:txBody>
      </p:sp>
    </p:spTree>
    <p:extLst>
      <p:ext uri="{BB962C8B-B14F-4D97-AF65-F5344CB8AC3E}">
        <p14:creationId xmlns:p14="http://schemas.microsoft.com/office/powerpoint/2010/main" val="600896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Organization policies and procedures describe the way the job is conducted within the organization, offering guidelines for both employees and managers. Policies and processes are typically held into employee handbooks for effective source. Establishing clear-cut policies and processes will help companies undergo smooth and efficient development, but there are drawbacks to Establishing these guidelines into the organization's structure. Installing and implementing policies and procedures will help prevent legitimate problems, including compliance issues, which restricts the organization's obligation. Outlining and implementing company policies associated with compliance with government measures makes it more likely that employees can follow legal restrictions associated with the organization since they're integrated into the infrastructure.</a:t>
            </a:r>
            <a:endParaRPr lang="en-US" dirty="0"/>
          </a:p>
        </p:txBody>
      </p:sp>
      <p:sp>
        <p:nvSpPr>
          <p:cNvPr id="4" name="Slide Number Placeholder 3"/>
          <p:cNvSpPr>
            <a:spLocks noGrp="1"/>
          </p:cNvSpPr>
          <p:nvPr>
            <p:ph type="sldNum" sz="quarter" idx="10"/>
          </p:nvPr>
        </p:nvSpPr>
        <p:spPr/>
        <p:txBody>
          <a:bodyPr/>
          <a:lstStyle/>
          <a:p>
            <a:fld id="{25952A56-9928-46EC-8B74-2EBE80ED0AD2}" type="slidenum">
              <a:rPr lang="en-US" smtClean="0"/>
              <a:t>11</a:t>
            </a:fld>
            <a:endParaRPr lang="en-US"/>
          </a:p>
        </p:txBody>
      </p:sp>
    </p:spTree>
    <p:extLst>
      <p:ext uri="{BB962C8B-B14F-4D97-AF65-F5344CB8AC3E}">
        <p14:creationId xmlns:p14="http://schemas.microsoft.com/office/powerpoint/2010/main" val="3838513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aim of care policy and operations is to allow standardization in regular operating activities. Through our numerous years running with terms and processes it has become clear to us that they are important at offering quality when dealing with topics and actions that are important to health and safety, legal liabilities and regulatory requirements. The value of care policy and operations cannot be disputed, but the way they are done, best can differ from one </a:t>
            </a:r>
            <a:r>
              <a:rPr lang="en-US" dirty="0" err="1" smtClean="0"/>
              <a:t>organisation</a:t>
            </a:r>
            <a:r>
              <a:rPr lang="en-US" dirty="0" smtClean="0"/>
              <a:t> to another. With this said, we know that we may not take every organization's cup of tea, and this another seller may provide a better score.</a:t>
            </a:r>
            <a:endParaRPr lang="en-US" dirty="0"/>
          </a:p>
        </p:txBody>
      </p:sp>
      <p:sp>
        <p:nvSpPr>
          <p:cNvPr id="4" name="Slide Number Placeholder 3"/>
          <p:cNvSpPr>
            <a:spLocks noGrp="1"/>
          </p:cNvSpPr>
          <p:nvPr>
            <p:ph type="sldNum" sz="quarter" idx="10"/>
          </p:nvPr>
        </p:nvSpPr>
        <p:spPr/>
        <p:txBody>
          <a:bodyPr/>
          <a:lstStyle/>
          <a:p>
            <a:fld id="{25952A56-9928-46EC-8B74-2EBE80ED0AD2}" type="slidenum">
              <a:rPr lang="en-US" smtClean="0"/>
              <a:t>12</a:t>
            </a:fld>
            <a:endParaRPr lang="en-US"/>
          </a:p>
        </p:txBody>
      </p:sp>
    </p:spTree>
    <p:extLst>
      <p:ext uri="{BB962C8B-B14F-4D97-AF65-F5344CB8AC3E}">
        <p14:creationId xmlns:p14="http://schemas.microsoft.com/office/powerpoint/2010/main" val="356753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59427C1-F825-475B-A485-53E094D12DB0}" type="datetimeFigureOut">
              <a:rPr lang="en-GB" smtClean="0"/>
              <a:t>27/04/2020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73C9E0-CBFD-49EF-B9D9-CBE2E65FE091}" type="slidenum">
              <a:rPr lang="en-GB" smtClean="0"/>
              <a:t>‹#›</a:t>
            </a:fld>
            <a:endParaRPr lang="en-GB"/>
          </a:p>
        </p:txBody>
      </p:sp>
    </p:spTree>
    <p:extLst>
      <p:ext uri="{BB962C8B-B14F-4D97-AF65-F5344CB8AC3E}">
        <p14:creationId xmlns:p14="http://schemas.microsoft.com/office/powerpoint/2010/main" val="17723949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59427C1-F825-475B-A485-53E094D12DB0}" type="datetimeFigureOut">
              <a:rPr lang="en-GB" smtClean="0"/>
              <a:t>27/04/2020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73C9E0-CBFD-49EF-B9D9-CBE2E65FE091}" type="slidenum">
              <a:rPr lang="en-GB" smtClean="0"/>
              <a:t>‹#›</a:t>
            </a:fld>
            <a:endParaRPr lang="en-GB"/>
          </a:p>
        </p:txBody>
      </p:sp>
    </p:spTree>
    <p:extLst>
      <p:ext uri="{BB962C8B-B14F-4D97-AF65-F5344CB8AC3E}">
        <p14:creationId xmlns:p14="http://schemas.microsoft.com/office/powerpoint/2010/main" val="30865862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59427C1-F825-475B-A485-53E094D12DB0}" type="datetimeFigureOut">
              <a:rPr lang="en-GB" smtClean="0"/>
              <a:t>27/04/2020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73C9E0-CBFD-49EF-B9D9-CBE2E65FE091}" type="slidenum">
              <a:rPr lang="en-GB" smtClean="0"/>
              <a:t>‹#›</a:t>
            </a:fld>
            <a:endParaRPr lang="en-GB"/>
          </a:p>
        </p:txBody>
      </p:sp>
    </p:spTree>
    <p:extLst>
      <p:ext uri="{BB962C8B-B14F-4D97-AF65-F5344CB8AC3E}">
        <p14:creationId xmlns:p14="http://schemas.microsoft.com/office/powerpoint/2010/main" val="30008588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59427C1-F825-475B-A485-53E094D12DB0}" type="datetimeFigureOut">
              <a:rPr lang="en-GB" smtClean="0"/>
              <a:t>27/04/2020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D73C9E0-CBFD-49EF-B9D9-CBE2E65FE091}" type="slidenum">
              <a:rPr lang="en-GB" smtClean="0"/>
              <a:t>‹#›</a:t>
            </a:fld>
            <a:endParaRPr lang="en-GB"/>
          </a:p>
        </p:txBody>
      </p:sp>
    </p:spTree>
    <p:extLst>
      <p:ext uri="{BB962C8B-B14F-4D97-AF65-F5344CB8AC3E}">
        <p14:creationId xmlns:p14="http://schemas.microsoft.com/office/powerpoint/2010/main" val="37606197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59427C1-F825-475B-A485-53E094D12DB0}" type="datetimeFigureOut">
              <a:rPr lang="en-GB" smtClean="0"/>
              <a:t>27/04/2020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D73C9E0-CBFD-49EF-B9D9-CBE2E65FE091}" type="slidenum">
              <a:rPr lang="en-GB" smtClean="0"/>
              <a:t>‹#›</a:t>
            </a:fld>
            <a:endParaRPr lang="en-GB"/>
          </a:p>
        </p:txBody>
      </p:sp>
    </p:spTree>
    <p:extLst>
      <p:ext uri="{BB962C8B-B14F-4D97-AF65-F5344CB8AC3E}">
        <p14:creationId xmlns:p14="http://schemas.microsoft.com/office/powerpoint/2010/main" val="12788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59427C1-F825-475B-A485-53E094D12DB0}" type="datetimeFigureOut">
              <a:rPr lang="en-GB" smtClean="0"/>
              <a:t>27/04/2020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D73C9E0-CBFD-49EF-B9D9-CBE2E65FE091}" type="slidenum">
              <a:rPr lang="en-GB" smtClean="0"/>
              <a:t>‹#›</a:t>
            </a:fld>
            <a:endParaRPr lang="en-GB"/>
          </a:p>
        </p:txBody>
      </p:sp>
    </p:spTree>
    <p:extLst>
      <p:ext uri="{BB962C8B-B14F-4D97-AF65-F5344CB8AC3E}">
        <p14:creationId xmlns:p14="http://schemas.microsoft.com/office/powerpoint/2010/main" val="41362711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9427C1-F825-475B-A485-53E094D12DB0}" type="datetimeFigureOut">
              <a:rPr lang="en-GB" smtClean="0"/>
              <a:t>27/04/2020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D73C9E0-CBFD-49EF-B9D9-CBE2E65FE091}" type="slidenum">
              <a:rPr lang="en-GB" smtClean="0"/>
              <a:t>‹#›</a:t>
            </a:fld>
            <a:endParaRPr lang="en-GB"/>
          </a:p>
        </p:txBody>
      </p:sp>
    </p:spTree>
    <p:extLst>
      <p:ext uri="{BB962C8B-B14F-4D97-AF65-F5344CB8AC3E}">
        <p14:creationId xmlns:p14="http://schemas.microsoft.com/office/powerpoint/2010/main" val="4905445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59427C1-F825-475B-A485-53E094D12DB0}" type="datetimeFigureOut">
              <a:rPr lang="en-GB" smtClean="0"/>
              <a:t>27/04/2020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D73C9E0-CBFD-49EF-B9D9-CBE2E65FE091}" type="slidenum">
              <a:rPr lang="en-GB" smtClean="0"/>
              <a:t>‹#›</a:t>
            </a:fld>
            <a:endParaRPr lang="en-GB"/>
          </a:p>
        </p:txBody>
      </p:sp>
    </p:spTree>
    <p:extLst>
      <p:ext uri="{BB962C8B-B14F-4D97-AF65-F5344CB8AC3E}">
        <p14:creationId xmlns:p14="http://schemas.microsoft.com/office/powerpoint/2010/main" val="472785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59427C1-F825-475B-A485-53E094D12DB0}" type="datetimeFigureOut">
              <a:rPr lang="en-GB" smtClean="0"/>
              <a:t>27/04/2020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D73C9E0-CBFD-49EF-B9D9-CBE2E65FE091}" type="slidenum">
              <a:rPr lang="en-GB" smtClean="0"/>
              <a:t>‹#›</a:t>
            </a:fld>
            <a:endParaRPr lang="en-GB"/>
          </a:p>
        </p:txBody>
      </p:sp>
    </p:spTree>
    <p:extLst>
      <p:ext uri="{BB962C8B-B14F-4D97-AF65-F5344CB8AC3E}">
        <p14:creationId xmlns:p14="http://schemas.microsoft.com/office/powerpoint/2010/main" val="41494285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59427C1-F825-475B-A485-53E094D12DB0}" type="datetimeFigureOut">
              <a:rPr lang="en-GB" smtClean="0"/>
              <a:t>27/04/2020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73C9E0-CBFD-49EF-B9D9-CBE2E65FE091}" type="slidenum">
              <a:rPr lang="en-GB" smtClean="0"/>
              <a:t>‹#›</a:t>
            </a:fld>
            <a:endParaRPr lang="en-GB"/>
          </a:p>
        </p:txBody>
      </p:sp>
    </p:spTree>
    <p:extLst>
      <p:ext uri="{BB962C8B-B14F-4D97-AF65-F5344CB8AC3E}">
        <p14:creationId xmlns:p14="http://schemas.microsoft.com/office/powerpoint/2010/main" val="22858492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59427C1-F825-475B-A485-53E094D12DB0}" type="datetimeFigureOut">
              <a:rPr lang="en-GB" smtClean="0"/>
              <a:t>27/04/2020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73C9E0-CBFD-49EF-B9D9-CBE2E65FE091}" type="slidenum">
              <a:rPr lang="en-GB" smtClean="0"/>
              <a:t>‹#›</a:t>
            </a:fld>
            <a:endParaRPr lang="en-GB"/>
          </a:p>
        </p:txBody>
      </p:sp>
    </p:spTree>
    <p:extLst>
      <p:ext uri="{BB962C8B-B14F-4D97-AF65-F5344CB8AC3E}">
        <p14:creationId xmlns:p14="http://schemas.microsoft.com/office/powerpoint/2010/main" val="3599488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9427C1-F825-475B-A485-53E094D12DB0}" type="datetimeFigureOut">
              <a:rPr lang="en-GB" smtClean="0"/>
              <a:t>27/04/2020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73C9E0-CBFD-49EF-B9D9-CBE2E65FE091}" type="slidenum">
              <a:rPr lang="en-GB" smtClean="0"/>
              <a:t>‹#›</a:t>
            </a:fld>
            <a:endParaRPr lang="en-GB"/>
          </a:p>
        </p:txBody>
      </p:sp>
    </p:spTree>
    <p:extLst>
      <p:ext uri="{BB962C8B-B14F-4D97-AF65-F5344CB8AC3E}">
        <p14:creationId xmlns:p14="http://schemas.microsoft.com/office/powerpoint/2010/main" val="101891065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Running Head: Respondeat Superior</a:t>
            </a:r>
            <a:endParaRPr lang="en-GB" sz="2800" dirty="0"/>
          </a:p>
        </p:txBody>
      </p:sp>
      <p:sp>
        <p:nvSpPr>
          <p:cNvPr id="3" name="Content Placeholder 2"/>
          <p:cNvSpPr>
            <a:spLocks noGrp="1"/>
          </p:cNvSpPr>
          <p:nvPr>
            <p:ph idx="1"/>
          </p:nvPr>
        </p:nvSpPr>
        <p:spPr/>
        <p:txBody>
          <a:bodyPr/>
          <a:lstStyle/>
          <a:p>
            <a:pPr algn="ctr"/>
            <a:r>
              <a:rPr lang="en-US" dirty="0" smtClean="0"/>
              <a:t>Respondeat Superior</a:t>
            </a:r>
          </a:p>
          <a:p>
            <a:pPr marL="0" indent="0" algn="ctr">
              <a:buNone/>
            </a:pPr>
            <a:r>
              <a:rPr lang="en-US" dirty="0"/>
              <a:t> </a:t>
            </a:r>
            <a:r>
              <a:rPr lang="en-US" dirty="0" smtClean="0"/>
              <a:t>    Name</a:t>
            </a:r>
          </a:p>
          <a:p>
            <a:pPr marL="0" indent="0" algn="ctr">
              <a:buNone/>
            </a:pPr>
            <a:r>
              <a:rPr lang="en-US" dirty="0"/>
              <a:t> </a:t>
            </a:r>
            <a:r>
              <a:rPr lang="en-US" dirty="0" smtClean="0"/>
              <a:t>    Institution</a:t>
            </a:r>
          </a:p>
          <a:p>
            <a:pPr marL="0" indent="0" algn="ctr">
              <a:buNone/>
            </a:pPr>
            <a:r>
              <a:rPr lang="en-US" dirty="0"/>
              <a:t> </a:t>
            </a:r>
            <a:r>
              <a:rPr lang="en-US" dirty="0" smtClean="0"/>
              <a:t>     Assignment</a:t>
            </a:r>
          </a:p>
          <a:p>
            <a:pPr marL="0" indent="0" algn="ctr">
              <a:buNone/>
            </a:pPr>
            <a:r>
              <a:rPr lang="en-US" dirty="0"/>
              <a:t> </a:t>
            </a:r>
            <a:r>
              <a:rPr lang="en-US" dirty="0" smtClean="0"/>
              <a:t>     Instructor’s Name</a:t>
            </a:r>
          </a:p>
          <a:p>
            <a:pPr marL="0" indent="0" algn="ctr">
              <a:buNone/>
            </a:pPr>
            <a:r>
              <a:rPr lang="en-US" dirty="0"/>
              <a:t> </a:t>
            </a:r>
            <a:r>
              <a:rPr lang="en-US" dirty="0" smtClean="0"/>
              <a:t>     Date Submitted</a:t>
            </a:r>
            <a:endParaRPr lang="en-GB" dirty="0"/>
          </a:p>
        </p:txBody>
      </p:sp>
      <p:sp>
        <p:nvSpPr>
          <p:cNvPr id="4" name="Frame 3"/>
          <p:cNvSpPr/>
          <p:nvPr/>
        </p:nvSpPr>
        <p:spPr>
          <a:xfrm>
            <a:off x="-261258" y="-132398"/>
            <a:ext cx="12453257" cy="716520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340894899"/>
      </p:ext>
    </p:extLst>
  </p:cSld>
  <p:clrMapOvr>
    <a:masterClrMapping/>
  </p:clrMapOvr>
  <mc:AlternateContent xmlns:mc="http://schemas.openxmlformats.org/markup-compatibility/2006" xmlns:p14="http://schemas.microsoft.com/office/powerpoint/2010/main">
    <mc:Choice Requires="p14">
      <p:transition>
        <p14:prism/>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Legal doctrine of respondeat superior</a:t>
            </a:r>
            <a:endParaRPr lang="en-GB" dirty="0"/>
          </a:p>
        </p:txBody>
      </p:sp>
      <p:sp>
        <p:nvSpPr>
          <p:cNvPr id="5" name="Content Placeholder 4"/>
          <p:cNvSpPr>
            <a:spLocks noGrp="1"/>
          </p:cNvSpPr>
          <p:nvPr>
            <p:ph idx="1"/>
          </p:nvPr>
        </p:nvSpPr>
        <p:spPr/>
        <p:txBody>
          <a:bodyPr/>
          <a:lstStyle/>
          <a:p>
            <a:pPr lvl="1"/>
            <a:r>
              <a:rPr lang="en-US" dirty="0" smtClean="0"/>
              <a:t>Legal doctrine of respondeat superior is a document that holds an employer responsible for the actions of his employee when such actions occur within the employment period.</a:t>
            </a:r>
          </a:p>
          <a:p>
            <a:pPr lvl="1"/>
            <a:r>
              <a:rPr lang="en-US" dirty="0" smtClean="0"/>
              <a:t>It originated from England to hold employers responsible for the financial loss caused by employees.</a:t>
            </a:r>
          </a:p>
          <a:p>
            <a:pPr lvl="1"/>
            <a:endParaRPr lang="en-US" dirty="0" smtClean="0"/>
          </a:p>
        </p:txBody>
      </p:sp>
      <p:sp>
        <p:nvSpPr>
          <p:cNvPr id="2" name="Frame 1"/>
          <p:cNvSpPr/>
          <p:nvPr/>
        </p:nvSpPr>
        <p:spPr>
          <a:xfrm>
            <a:off x="0" y="-118969"/>
            <a:ext cx="12192000" cy="7138334"/>
          </a:xfrm>
          <a:prstGeom prst="fram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708061946"/>
      </p:ext>
    </p:extLst>
  </p:cSld>
  <p:clrMapOvr>
    <a:masterClrMapping/>
  </p:clrMapOvr>
  <mc:AlternateContent xmlns:mc="http://schemas.openxmlformats.org/markup-compatibility/2006" xmlns:p14="http://schemas.microsoft.com/office/powerpoint/2010/main">
    <mc:Choice Requires="p14">
      <p:transition>
        <p14:prism/>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wipe(down)">
                                      <p:cBhvr>
                                        <p:cTn id="1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Legal doctrine of respondeat superior</a:t>
            </a:r>
            <a:endParaRPr lang="en-GB" dirty="0"/>
          </a:p>
        </p:txBody>
      </p:sp>
      <p:sp>
        <p:nvSpPr>
          <p:cNvPr id="3" name="Content Placeholder 2"/>
          <p:cNvSpPr>
            <a:spLocks noGrp="1"/>
          </p:cNvSpPr>
          <p:nvPr>
            <p:ph idx="1"/>
          </p:nvPr>
        </p:nvSpPr>
        <p:spPr/>
        <p:txBody>
          <a:bodyPr/>
          <a:lstStyle/>
          <a:p>
            <a:pPr lvl="1"/>
            <a:r>
              <a:rPr lang="en-US" sz="2800" dirty="0" smtClean="0"/>
              <a:t>Legal doctrine of respondeat superior is determined by the power of the master to control the servant. If the master cannot control the actions of the servant, then this document is not liable.</a:t>
            </a:r>
          </a:p>
          <a:p>
            <a:pPr lvl="1"/>
            <a:r>
              <a:rPr lang="en-US" sz="2800" dirty="0" smtClean="0"/>
              <a:t>This doctrine forces the employer to check and regulate the behavior of his employees.</a:t>
            </a:r>
          </a:p>
          <a:p>
            <a:endParaRPr lang="en-GB" dirty="0"/>
          </a:p>
        </p:txBody>
      </p:sp>
      <p:sp>
        <p:nvSpPr>
          <p:cNvPr id="4" name="Frame 3"/>
          <p:cNvSpPr/>
          <p:nvPr/>
        </p:nvSpPr>
        <p:spPr>
          <a:xfrm>
            <a:off x="0" y="-174812"/>
            <a:ext cx="12344400" cy="7032812"/>
          </a:xfrm>
          <a:prstGeom prst="fram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87307019"/>
      </p:ext>
    </p:extLst>
  </p:cSld>
  <p:clrMapOvr>
    <a:masterClrMapping/>
  </p:clrMapOvr>
  <mc:AlternateContent xmlns:mc="http://schemas.openxmlformats.org/markup-compatibility/2006" xmlns:p14="http://schemas.microsoft.com/office/powerpoint/2010/main">
    <mc:Choice Requires="p14">
      <p:transition>
        <p14:prism/>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Elements required by corporate liability under superior respondeat.</a:t>
            </a:r>
            <a:endParaRPr lang="en-GB" sz="2800" dirty="0"/>
          </a:p>
        </p:txBody>
      </p:sp>
      <p:sp>
        <p:nvSpPr>
          <p:cNvPr id="3" name="Content Placeholder 2"/>
          <p:cNvSpPr>
            <a:spLocks noGrp="1"/>
          </p:cNvSpPr>
          <p:nvPr>
            <p:ph idx="1"/>
          </p:nvPr>
        </p:nvSpPr>
        <p:spPr/>
        <p:txBody>
          <a:bodyPr/>
          <a:lstStyle/>
          <a:p>
            <a:pPr marL="0" indent="0">
              <a:buNone/>
            </a:pPr>
            <a:endParaRPr lang="en-US" dirty="0" smtClean="0"/>
          </a:p>
          <a:p>
            <a:endParaRPr lang="en-GB" dirty="0"/>
          </a:p>
        </p:txBody>
      </p:sp>
      <p:sp>
        <p:nvSpPr>
          <p:cNvPr id="5" name="Rectangle 4"/>
          <p:cNvSpPr/>
          <p:nvPr/>
        </p:nvSpPr>
        <p:spPr>
          <a:xfrm>
            <a:off x="1653988" y="1825625"/>
            <a:ext cx="9567006" cy="2667998"/>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AutoNum type="arabicPeriod"/>
            </a:pPr>
            <a:r>
              <a:rPr lang="en-US" sz="2400" dirty="0" smtClean="0"/>
              <a:t>The employee of an organization who committed the crime</a:t>
            </a:r>
          </a:p>
          <a:p>
            <a:pPr marL="342900" indent="-342900" algn="ctr">
              <a:buAutoNum type="arabicPeriod"/>
            </a:pPr>
            <a:r>
              <a:rPr lang="en-US" sz="2400" dirty="0" smtClean="0"/>
              <a:t>The employee was at work or not</a:t>
            </a:r>
          </a:p>
          <a:p>
            <a:pPr marL="342900" indent="-342900" algn="ctr">
              <a:buAutoNum type="arabicPeriod"/>
            </a:pPr>
            <a:r>
              <a:rPr lang="en-US" sz="2400" dirty="0" smtClean="0"/>
              <a:t>The employee had intentions of  benefiting the organization</a:t>
            </a:r>
            <a:r>
              <a:rPr lang="en-US" dirty="0" smtClean="0"/>
              <a:t>.</a:t>
            </a:r>
            <a:endParaRPr lang="en-GB" dirty="0"/>
          </a:p>
        </p:txBody>
      </p:sp>
    </p:spTree>
    <p:extLst>
      <p:ext uri="{BB962C8B-B14F-4D97-AF65-F5344CB8AC3E}">
        <p14:creationId xmlns:p14="http://schemas.microsoft.com/office/powerpoint/2010/main" val="4107845377"/>
      </p:ext>
    </p:extLst>
  </p:cSld>
  <p:clrMapOvr>
    <a:masterClrMapping/>
  </p:clrMapOvr>
  <mc:AlternateContent xmlns:mc="http://schemas.openxmlformats.org/markup-compatibility/2006" xmlns:p14="http://schemas.microsoft.com/office/powerpoint/2010/main">
    <mc:Choice Requires="p14">
      <p:transition>
        <p14:prism/>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Healthcare policies and procedures.</a:t>
            </a:r>
            <a:endParaRPr lang="en-GB" sz="2800" dirty="0"/>
          </a:p>
        </p:txBody>
      </p:sp>
      <p:sp>
        <p:nvSpPr>
          <p:cNvPr id="3" name="Content Placeholder 2"/>
          <p:cNvSpPr>
            <a:spLocks noGrp="1"/>
          </p:cNvSpPr>
          <p:nvPr>
            <p:ph idx="1"/>
          </p:nvPr>
        </p:nvSpPr>
        <p:spPr>
          <a:xfrm>
            <a:off x="731520" y="1825625"/>
            <a:ext cx="10622280" cy="4351338"/>
          </a:xfrm>
        </p:spPr>
        <p:txBody>
          <a:bodyPr/>
          <a:lstStyle/>
          <a:p>
            <a:r>
              <a:rPr lang="en-US" dirty="0" smtClean="0"/>
              <a:t>Policies are rules and regulations of an organization that regulate employees’ activities.</a:t>
            </a:r>
          </a:p>
          <a:p>
            <a:r>
              <a:rPr lang="en-US" dirty="0" smtClean="0"/>
              <a:t>Policies link the goal of the organization to day to day operations.</a:t>
            </a:r>
          </a:p>
          <a:p>
            <a:r>
              <a:rPr lang="en-US" dirty="0" smtClean="0"/>
              <a:t>Policies include: </a:t>
            </a:r>
            <a:r>
              <a:rPr lang="en-GB" dirty="0" smtClean="0"/>
              <a:t> </a:t>
            </a:r>
          </a:p>
          <a:p>
            <a:pPr marL="0" indent="0">
              <a:buNone/>
            </a:pPr>
            <a:r>
              <a:rPr lang="en-GB" dirty="0" smtClean="0"/>
              <a:t>                    1. Employees expectations from the organization </a:t>
            </a:r>
          </a:p>
          <a:p>
            <a:pPr marL="0" indent="0">
              <a:buNone/>
            </a:pPr>
            <a:r>
              <a:rPr lang="en-US" dirty="0" smtClean="0"/>
              <a:t>                    2.Organization’s expectations from the people</a:t>
            </a:r>
          </a:p>
          <a:p>
            <a:pPr marL="0" indent="0">
              <a:buNone/>
            </a:pPr>
            <a:r>
              <a:rPr lang="en-US" dirty="0"/>
              <a:t> </a:t>
            </a:r>
            <a:r>
              <a:rPr lang="en-US" dirty="0" smtClean="0"/>
              <a:t>                   3.Communities’ expectations from the organization</a:t>
            </a:r>
            <a:endParaRPr lang="en-GB" dirty="0" smtClean="0"/>
          </a:p>
        </p:txBody>
      </p:sp>
      <p:sp>
        <p:nvSpPr>
          <p:cNvPr id="5" name="Frame 4"/>
          <p:cNvSpPr/>
          <p:nvPr/>
        </p:nvSpPr>
        <p:spPr>
          <a:xfrm>
            <a:off x="-147918" y="-94130"/>
            <a:ext cx="11604812" cy="6858000"/>
          </a:xfrm>
          <a:prstGeom prst="fram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775536250"/>
      </p:ext>
    </p:extLst>
  </p:cSld>
  <p:clrMapOvr>
    <a:masterClrMapping/>
  </p:clrMapOvr>
  <mc:AlternateContent xmlns:mc="http://schemas.openxmlformats.org/markup-compatibility/2006" xmlns:p14="http://schemas.microsoft.com/office/powerpoint/2010/main">
    <mc:Choice Requires="p14">
      <p:transition>
        <p14:prism/>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Healthcare policies and procedures</a:t>
            </a:r>
            <a:endParaRPr lang="en-GB" dirty="0"/>
          </a:p>
        </p:txBody>
      </p:sp>
      <p:sp>
        <p:nvSpPr>
          <p:cNvPr id="3" name="Content Placeholder 2"/>
          <p:cNvSpPr>
            <a:spLocks noGrp="1"/>
          </p:cNvSpPr>
          <p:nvPr>
            <p:ph idx="1"/>
          </p:nvPr>
        </p:nvSpPr>
        <p:spPr/>
        <p:txBody>
          <a:bodyPr/>
          <a:lstStyle/>
          <a:p>
            <a:r>
              <a:rPr lang="en-US" dirty="0" smtClean="0"/>
              <a:t>Procedure is a way of doing things in the required manner, following the instructions set. Professionals are expected to follow the procedure of their work as stated in the professional ethics.</a:t>
            </a:r>
            <a:endParaRPr lang="en-GB" dirty="0" smtClean="0"/>
          </a:p>
          <a:p>
            <a:r>
              <a:rPr lang="en-US" dirty="0" smtClean="0"/>
              <a:t>Policies and regulations guide people in the organization and influence their decision making.</a:t>
            </a:r>
          </a:p>
          <a:p>
            <a:r>
              <a:rPr lang="en-US" dirty="0" smtClean="0"/>
              <a:t>In a healthcare, policies and regulations are essential part of ensuring that the staff know how to handle the patients.</a:t>
            </a:r>
          </a:p>
        </p:txBody>
      </p:sp>
      <p:sp>
        <p:nvSpPr>
          <p:cNvPr id="4" name="Frame 3"/>
          <p:cNvSpPr/>
          <p:nvPr/>
        </p:nvSpPr>
        <p:spPr>
          <a:xfrm>
            <a:off x="31376" y="-116261"/>
            <a:ext cx="12160624" cy="6293224"/>
          </a:xfrm>
          <a:prstGeom prst="fram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509434956"/>
      </p:ext>
    </p:extLst>
  </p:cSld>
  <p:clrMapOvr>
    <a:masterClrMapping/>
  </p:clrMapOvr>
  <mc:AlternateContent xmlns:mc="http://schemas.openxmlformats.org/markup-compatibility/2006" xmlns:p14="http://schemas.microsoft.com/office/powerpoint/2010/main">
    <mc:Choice Requires="p14">
      <p:transition>
        <p14:prism/>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Necessity of healthcare policies and procedures.</a:t>
            </a:r>
            <a:endParaRPr lang="en-GB" dirty="0"/>
          </a:p>
        </p:txBody>
      </p:sp>
      <p:sp>
        <p:nvSpPr>
          <p:cNvPr id="3" name="Content Placeholder 2"/>
          <p:cNvSpPr>
            <a:spLocks noGrp="1"/>
          </p:cNvSpPr>
          <p:nvPr>
            <p:ph idx="1"/>
          </p:nvPr>
        </p:nvSpPr>
        <p:spPr/>
        <p:txBody>
          <a:bodyPr/>
          <a:lstStyle/>
          <a:p>
            <a:pPr marL="0" indent="0">
              <a:buNone/>
            </a:pPr>
            <a:r>
              <a:rPr lang="en-US" dirty="0" smtClean="0"/>
              <a:t>  Healthcare policies and procedures regulate and standardize the activities in a clinic.</a:t>
            </a:r>
          </a:p>
          <a:p>
            <a:r>
              <a:rPr lang="en-US" dirty="0" smtClean="0"/>
              <a:t>They help the health workers to know the issues and activities essential to health and safety.</a:t>
            </a:r>
          </a:p>
          <a:p>
            <a:r>
              <a:rPr lang="en-US" dirty="0" smtClean="0"/>
              <a:t>Policies and regulations inform the employees of what is expected from them</a:t>
            </a:r>
          </a:p>
          <a:p>
            <a:r>
              <a:rPr lang="en-US" dirty="0" smtClean="0"/>
              <a:t>They help them know their responsibilities in the healthcare organization</a:t>
            </a:r>
          </a:p>
          <a:p>
            <a:endParaRPr lang="en-GB" dirty="0"/>
          </a:p>
        </p:txBody>
      </p:sp>
      <p:sp>
        <p:nvSpPr>
          <p:cNvPr id="4" name="Right Arrow 3"/>
          <p:cNvSpPr/>
          <p:nvPr/>
        </p:nvSpPr>
        <p:spPr>
          <a:xfrm>
            <a:off x="1097280" y="2090057"/>
            <a:ext cx="45719"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ame 4"/>
          <p:cNvSpPr/>
          <p:nvPr/>
        </p:nvSpPr>
        <p:spPr>
          <a:xfrm>
            <a:off x="-295195" y="-470647"/>
            <a:ext cx="12213771" cy="7014754"/>
          </a:xfrm>
          <a:prstGeom prst="fram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818740019"/>
      </p:ext>
    </p:extLst>
  </p:cSld>
  <p:clrMapOvr>
    <a:masterClrMapping/>
  </p:clrMapOvr>
  <mc:AlternateContent xmlns:mc="http://schemas.openxmlformats.org/markup-compatibility/2006" xmlns:p14="http://schemas.microsoft.com/office/powerpoint/2010/main">
    <mc:Choice Requires="p14">
      <p:transition>
        <p14:prism/>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Necessity of health care policies and procedures</a:t>
            </a:r>
            <a:endParaRPr lang="en-GB" sz="2800" dirty="0"/>
          </a:p>
        </p:txBody>
      </p:sp>
      <p:sp>
        <p:nvSpPr>
          <p:cNvPr id="3" name="Content Placeholder 2"/>
          <p:cNvSpPr>
            <a:spLocks noGrp="1"/>
          </p:cNvSpPr>
          <p:nvPr>
            <p:ph idx="1"/>
          </p:nvPr>
        </p:nvSpPr>
        <p:spPr/>
        <p:txBody>
          <a:bodyPr>
            <a:normAutofit/>
          </a:bodyPr>
          <a:lstStyle/>
          <a:p>
            <a:r>
              <a:rPr lang="en-US" dirty="0" smtClean="0"/>
              <a:t>They help in making sure that the healthcare stick to professional activities.</a:t>
            </a:r>
          </a:p>
          <a:p>
            <a:r>
              <a:rPr lang="en-US" dirty="0" smtClean="0"/>
              <a:t>Ensures compliance of  regulations and statutes. For example HIPAA,CMS and Affordable health care unit.</a:t>
            </a:r>
          </a:p>
          <a:p>
            <a:r>
              <a:rPr lang="en-US" dirty="0" smtClean="0"/>
              <a:t>Policies and regulations act as resources for new staff to make reference</a:t>
            </a:r>
          </a:p>
          <a:p>
            <a:r>
              <a:rPr lang="en-US" dirty="0" smtClean="0"/>
              <a:t>The policies decreases practice variation</a:t>
            </a:r>
          </a:p>
          <a:p>
            <a:endParaRPr lang="en-GB" dirty="0"/>
          </a:p>
        </p:txBody>
      </p:sp>
      <p:sp>
        <p:nvSpPr>
          <p:cNvPr id="5" name="Frame 4"/>
          <p:cNvSpPr/>
          <p:nvPr/>
        </p:nvSpPr>
        <p:spPr>
          <a:xfrm>
            <a:off x="-195943" y="-496388"/>
            <a:ext cx="12501155" cy="7354388"/>
          </a:xfrm>
          <a:prstGeom prst="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783832448"/>
      </p:ext>
    </p:extLst>
  </p:cSld>
  <p:clrMapOvr>
    <a:masterClrMapping/>
  </p:clrMapOvr>
  <mc:AlternateContent xmlns:mc="http://schemas.openxmlformats.org/markup-compatibility/2006" xmlns:p14="http://schemas.microsoft.com/office/powerpoint/2010/main">
    <mc:Choice Requires="p14">
      <p:transition>
        <p14:prism/>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Necessity of healthcare policies and procedures.</a:t>
            </a:r>
            <a:endParaRPr lang="en-GB" sz="2800" dirty="0"/>
          </a:p>
        </p:txBody>
      </p:sp>
      <p:sp>
        <p:nvSpPr>
          <p:cNvPr id="3" name="Content Placeholder 2"/>
          <p:cNvSpPr>
            <a:spLocks noGrp="1"/>
          </p:cNvSpPr>
          <p:nvPr>
            <p:ph idx="1"/>
          </p:nvPr>
        </p:nvSpPr>
        <p:spPr/>
        <p:txBody>
          <a:bodyPr/>
          <a:lstStyle/>
          <a:p>
            <a:r>
              <a:rPr lang="en-US" dirty="0" smtClean="0"/>
              <a:t>Healthcare policies and procedures helps to save time because the workforce knows their roles and responsibilities.</a:t>
            </a:r>
          </a:p>
          <a:p>
            <a:r>
              <a:rPr lang="en-US" dirty="0" smtClean="0"/>
              <a:t>They also help the managers to control work done rather than to micro-manage, because he is aware of the activities to be carried out.</a:t>
            </a:r>
          </a:p>
          <a:p>
            <a:r>
              <a:rPr lang="en-US" dirty="0" smtClean="0"/>
              <a:t>The policies and procedures help people to be successful in their work.</a:t>
            </a:r>
          </a:p>
          <a:p>
            <a:r>
              <a:rPr lang="en-US" dirty="0" smtClean="0"/>
              <a:t>Employees understand the restrictions of their job.</a:t>
            </a:r>
            <a:endParaRPr lang="en-GB" dirty="0"/>
          </a:p>
        </p:txBody>
      </p:sp>
      <p:sp>
        <p:nvSpPr>
          <p:cNvPr id="4" name="Frame 3"/>
          <p:cNvSpPr/>
          <p:nvPr/>
        </p:nvSpPr>
        <p:spPr>
          <a:xfrm>
            <a:off x="-1" y="-222070"/>
            <a:ext cx="12723223" cy="7080070"/>
          </a:xfrm>
          <a:prstGeom prst="fram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666124693"/>
      </p:ext>
    </p:extLst>
  </p:cSld>
  <p:clrMapOvr>
    <a:masterClrMapping/>
  </p:clrMapOvr>
  <mc:AlternateContent xmlns:mc="http://schemas.openxmlformats.org/markup-compatibility/2006" xmlns:p14="http://schemas.microsoft.com/office/powerpoint/2010/main">
    <mc:Choice Requires="p14">
      <p:transition>
        <p14:prism/>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Potential liabilities</a:t>
            </a:r>
            <a:endParaRPr lang="en-GB" sz="2800" dirty="0"/>
          </a:p>
        </p:txBody>
      </p:sp>
      <p:sp>
        <p:nvSpPr>
          <p:cNvPr id="3" name="Content Placeholder 2"/>
          <p:cNvSpPr>
            <a:spLocks noGrp="1"/>
          </p:cNvSpPr>
          <p:nvPr>
            <p:ph idx="1"/>
          </p:nvPr>
        </p:nvSpPr>
        <p:spPr/>
        <p:txBody>
          <a:bodyPr/>
          <a:lstStyle/>
          <a:p>
            <a:r>
              <a:rPr lang="en-US" dirty="0" smtClean="0"/>
              <a:t>If a healthcare facility fails to establish policies and procedures  for staff to follow, it may face some consequences of law.</a:t>
            </a:r>
          </a:p>
          <a:p>
            <a:r>
              <a:rPr lang="en-US" dirty="0" smtClean="0"/>
              <a:t>The organization can be closed down by the court.</a:t>
            </a:r>
          </a:p>
          <a:p>
            <a:r>
              <a:rPr lang="en-US" dirty="0" smtClean="0"/>
              <a:t>The owner of the organization can be arrested and presented in court for not complying with the law. </a:t>
            </a:r>
            <a:endParaRPr lang="en-GB" dirty="0"/>
          </a:p>
        </p:txBody>
      </p:sp>
      <p:sp>
        <p:nvSpPr>
          <p:cNvPr id="4" name="Frame 3"/>
          <p:cNvSpPr/>
          <p:nvPr/>
        </p:nvSpPr>
        <p:spPr>
          <a:xfrm>
            <a:off x="-248194" y="-537346"/>
            <a:ext cx="12440194" cy="7489475"/>
          </a:xfrm>
          <a:prstGeom prst="frame">
            <a:avLst/>
          </a:prstGeom>
          <a:solidFill>
            <a:srgbClr val="FF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803224882"/>
      </p:ext>
    </p:extLst>
  </p:cSld>
  <p:clrMapOvr>
    <a:masterClrMapping/>
  </p:clrMapOvr>
  <mc:AlternateContent xmlns:mc="http://schemas.openxmlformats.org/markup-compatibility/2006" xmlns:p14="http://schemas.microsoft.com/office/powerpoint/2010/main">
    <mc:Choice Requires="p14">
      <p:transition>
        <p14:prism/>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liabilities</a:t>
            </a:r>
            <a:endParaRPr lang="en-GB" dirty="0"/>
          </a:p>
        </p:txBody>
      </p:sp>
      <p:sp>
        <p:nvSpPr>
          <p:cNvPr id="3" name="Content Placeholder 2"/>
          <p:cNvSpPr>
            <a:spLocks noGrp="1"/>
          </p:cNvSpPr>
          <p:nvPr>
            <p:ph idx="1"/>
          </p:nvPr>
        </p:nvSpPr>
        <p:spPr/>
        <p:txBody>
          <a:bodyPr/>
          <a:lstStyle/>
          <a:p>
            <a:r>
              <a:rPr lang="en-US" dirty="0" smtClean="0"/>
              <a:t>The organization that fails to state their policies and procedures can be sued by the employees because it does not state their entitlement to the company.</a:t>
            </a:r>
          </a:p>
          <a:p>
            <a:r>
              <a:rPr lang="en-US" dirty="0" smtClean="0"/>
              <a:t>Lack of outlined policies and procedures influences the employees to work in the wrong way. This can push the customers to sue the company through a legal doctrine of respondeat superior. The organization is charged for the actions of its employees.</a:t>
            </a:r>
            <a:endParaRPr lang="en-GB" dirty="0"/>
          </a:p>
        </p:txBody>
      </p:sp>
      <p:sp>
        <p:nvSpPr>
          <p:cNvPr id="4" name="Frame 3"/>
          <p:cNvSpPr/>
          <p:nvPr/>
        </p:nvSpPr>
        <p:spPr>
          <a:xfrm>
            <a:off x="-389964" y="-239993"/>
            <a:ext cx="12788152" cy="7097993"/>
          </a:xfrm>
          <a:prstGeom prst="fram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505730349"/>
      </p:ext>
    </p:extLst>
  </p:cSld>
  <p:clrMapOvr>
    <a:masterClrMapping/>
  </p:clrMapOvr>
  <mc:AlternateContent xmlns:mc="http://schemas.openxmlformats.org/markup-compatibility/2006" xmlns:p14="http://schemas.microsoft.com/office/powerpoint/2010/main">
    <mc:Choice Requires="p14">
      <p:transition>
        <p14:prism/>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Potential liabilities</a:t>
            </a:r>
            <a:endParaRPr lang="en-GB" sz="2800" dirty="0"/>
          </a:p>
        </p:txBody>
      </p:sp>
      <p:sp>
        <p:nvSpPr>
          <p:cNvPr id="3" name="Content Placeholder 2"/>
          <p:cNvSpPr>
            <a:spLocks noGrp="1"/>
          </p:cNvSpPr>
          <p:nvPr>
            <p:ph idx="1"/>
          </p:nvPr>
        </p:nvSpPr>
        <p:spPr/>
        <p:txBody>
          <a:bodyPr/>
          <a:lstStyle/>
          <a:p>
            <a:r>
              <a:rPr lang="en-US" dirty="0" smtClean="0"/>
              <a:t>The workers in the organization can get a pay-cut if they cause harm to the patients.</a:t>
            </a:r>
          </a:p>
          <a:p>
            <a:r>
              <a:rPr lang="en-US" dirty="0" smtClean="0"/>
              <a:t>Healthcare workers who give wrong prescription due to lack of a clear guide of policies and procedures can be sent to jail.</a:t>
            </a:r>
          </a:p>
          <a:p>
            <a:r>
              <a:rPr lang="en-US" dirty="0" smtClean="0"/>
              <a:t>Lack of policies and procedures in a health facility can cause termination of its license.</a:t>
            </a:r>
            <a:endParaRPr lang="en-GB" dirty="0"/>
          </a:p>
        </p:txBody>
      </p:sp>
      <p:sp>
        <p:nvSpPr>
          <p:cNvPr id="4" name="Frame 3"/>
          <p:cNvSpPr/>
          <p:nvPr/>
        </p:nvSpPr>
        <p:spPr>
          <a:xfrm>
            <a:off x="-46104" y="-201706"/>
            <a:ext cx="12403951" cy="7422777"/>
          </a:xfrm>
          <a:prstGeom prst="fram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914300875"/>
      </p:ext>
    </p:extLst>
  </p:cSld>
  <p:clrMapOvr>
    <a:masterClrMapping/>
  </p:clrMapOvr>
  <mc:AlternateContent xmlns:mc="http://schemas.openxmlformats.org/markup-compatibility/2006" xmlns:p14="http://schemas.microsoft.com/office/powerpoint/2010/main">
    <mc:Choice Requires="p14">
      <p:transition>
        <p14:prism/>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Potential liabilities.</a:t>
            </a:r>
            <a:endParaRPr lang="en-GB" sz="2800" dirty="0"/>
          </a:p>
        </p:txBody>
      </p:sp>
      <p:sp>
        <p:nvSpPr>
          <p:cNvPr id="3" name="Content Placeholder 2"/>
          <p:cNvSpPr>
            <a:spLocks noGrp="1"/>
          </p:cNvSpPr>
          <p:nvPr>
            <p:ph idx="1"/>
          </p:nvPr>
        </p:nvSpPr>
        <p:spPr/>
        <p:txBody>
          <a:bodyPr/>
          <a:lstStyle/>
          <a:p>
            <a:r>
              <a:rPr lang="en-US" dirty="0" smtClean="0"/>
              <a:t>In conclusion, the policies and procedures of an organization are essential elements in a company. They outline the roles and responsibilities of each person in the organization. Procedures aid in identifying the official plan of work. Lack of the two elements can cause confusion among the employees and lead to the closure of the organization. </a:t>
            </a:r>
            <a:endParaRPr lang="en-GB" dirty="0"/>
          </a:p>
        </p:txBody>
      </p:sp>
      <p:sp>
        <p:nvSpPr>
          <p:cNvPr id="4" name="Frame 3"/>
          <p:cNvSpPr/>
          <p:nvPr/>
        </p:nvSpPr>
        <p:spPr>
          <a:xfrm>
            <a:off x="0" y="-147918"/>
            <a:ext cx="12451976" cy="7005918"/>
          </a:xfrm>
          <a:prstGeom prst="fram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578223853"/>
      </p:ext>
    </p:extLst>
  </p:cSld>
  <p:clrMapOvr>
    <a:masterClrMapping/>
  </p:clrMapOvr>
  <mc:AlternateContent xmlns:mc="http://schemas.openxmlformats.org/markup-compatibility/2006" xmlns:p14="http://schemas.microsoft.com/office/powerpoint/2010/main">
    <mc:Choice Requires="p14">
      <p:transition>
        <p14:prism/>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0" i="0" dirty="0" smtClean="0">
                <a:solidFill>
                  <a:srgbClr val="222222"/>
                </a:solidFill>
                <a:effectLst/>
                <a:latin typeface="Arial" panose="020B0604020202020204" pitchFamily="34" charset="0"/>
              </a:rPr>
              <a:t>Hawkins, D. (2018). Respondeat Superior Claim Negligence Claim. </a:t>
            </a:r>
            <a:r>
              <a:rPr lang="en-US" b="0" i="1" dirty="0" smtClean="0">
                <a:solidFill>
                  <a:srgbClr val="222222"/>
                </a:solidFill>
                <a:effectLst/>
                <a:latin typeface="Arial" panose="020B0604020202020204" pitchFamily="34" charset="0"/>
              </a:rPr>
              <a:t>Wisconsin Law Journal</a:t>
            </a:r>
            <a:r>
              <a:rPr lang="en-US" b="0" i="0" dirty="0" smtClean="0">
                <a:solidFill>
                  <a:srgbClr val="222222"/>
                </a:solidFill>
                <a:effectLst/>
                <a:latin typeface="Arial" panose="020B0604020202020204" pitchFamily="34" charset="0"/>
              </a:rPr>
              <a:t>.</a:t>
            </a:r>
          </a:p>
          <a:p>
            <a:r>
              <a:rPr lang="en-US" b="0" i="0" dirty="0" smtClean="0">
                <a:solidFill>
                  <a:srgbClr val="222222"/>
                </a:solidFill>
                <a:effectLst/>
                <a:latin typeface="Arial" panose="020B0604020202020204" pitchFamily="34" charset="0"/>
              </a:rPr>
              <a:t>Hanna, N., &amp; Dodge, H. R. (2017). </a:t>
            </a:r>
            <a:r>
              <a:rPr lang="en-US" b="0" i="1" dirty="0" smtClean="0">
                <a:solidFill>
                  <a:srgbClr val="222222"/>
                </a:solidFill>
                <a:effectLst/>
                <a:latin typeface="Arial" panose="020B0604020202020204" pitchFamily="34" charset="0"/>
              </a:rPr>
              <a:t>Pricing: policies and procedures</a:t>
            </a:r>
            <a:r>
              <a:rPr lang="en-US" b="0" i="0" dirty="0" smtClean="0">
                <a:solidFill>
                  <a:srgbClr val="222222"/>
                </a:solidFill>
                <a:effectLst/>
                <a:latin typeface="Arial" panose="020B0604020202020204" pitchFamily="34" charset="0"/>
              </a:rPr>
              <a:t>. Macmillan International Higher Education.</a:t>
            </a:r>
          </a:p>
          <a:p>
            <a:r>
              <a:rPr lang="en-US" b="0" i="0" dirty="0" smtClean="0">
                <a:solidFill>
                  <a:srgbClr val="222222"/>
                </a:solidFill>
                <a:effectLst/>
                <a:latin typeface="Arial" panose="020B0604020202020204" pitchFamily="34" charset="0"/>
              </a:rPr>
              <a:t>Gilmour, J., Harrison, C., Asadi, L., Cohen, M. H., &amp; Vohra, S. (2011). Hospitals and complementary and alternative medicine: managing responsibilities, risk, and potential liability. </a:t>
            </a:r>
            <a:r>
              <a:rPr lang="en-US" b="0" i="1" dirty="0" smtClean="0">
                <a:solidFill>
                  <a:srgbClr val="222222"/>
                </a:solidFill>
                <a:effectLst/>
                <a:latin typeface="Arial" panose="020B0604020202020204" pitchFamily="34" charset="0"/>
              </a:rPr>
              <a:t>Pediatrics</a:t>
            </a:r>
            <a:r>
              <a:rPr lang="en-US" b="0" i="0" dirty="0" smtClean="0">
                <a:solidFill>
                  <a:srgbClr val="222222"/>
                </a:solidFill>
                <a:effectLst/>
                <a:latin typeface="Arial" panose="020B0604020202020204" pitchFamily="34" charset="0"/>
              </a:rPr>
              <a:t>, </a:t>
            </a:r>
            <a:r>
              <a:rPr lang="en-US" b="0" i="1" dirty="0" smtClean="0">
                <a:solidFill>
                  <a:srgbClr val="222222"/>
                </a:solidFill>
                <a:effectLst/>
                <a:latin typeface="Arial" panose="020B0604020202020204" pitchFamily="34" charset="0"/>
              </a:rPr>
              <a:t>128</a:t>
            </a:r>
            <a:r>
              <a:rPr lang="en-US" b="0" i="0" dirty="0" smtClean="0">
                <a:solidFill>
                  <a:srgbClr val="222222"/>
                </a:solidFill>
                <a:effectLst/>
                <a:latin typeface="Arial" panose="020B0604020202020204" pitchFamily="34" charset="0"/>
              </a:rPr>
              <a:t>(Supplement 4), S193-S199.</a:t>
            </a:r>
          </a:p>
          <a:p>
            <a:endParaRPr lang="en-GB" dirty="0"/>
          </a:p>
        </p:txBody>
      </p:sp>
      <p:sp>
        <p:nvSpPr>
          <p:cNvPr id="4" name="Oval 3"/>
          <p:cNvSpPr/>
          <p:nvPr/>
        </p:nvSpPr>
        <p:spPr>
          <a:xfrm>
            <a:off x="3443984" y="872037"/>
            <a:ext cx="3069772" cy="953588"/>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bg2">
                    <a:lumMod val="25000"/>
                  </a:schemeClr>
                </a:solidFill>
              </a:rPr>
              <a:t>References</a:t>
            </a:r>
            <a:endParaRPr lang="en-GB" sz="2800" dirty="0">
              <a:solidFill>
                <a:schemeClr val="bg2">
                  <a:lumMod val="25000"/>
                </a:schemeClr>
              </a:solidFill>
            </a:endParaRPr>
          </a:p>
        </p:txBody>
      </p:sp>
      <p:sp>
        <p:nvSpPr>
          <p:cNvPr id="5" name="Frame 4"/>
          <p:cNvSpPr/>
          <p:nvPr/>
        </p:nvSpPr>
        <p:spPr>
          <a:xfrm>
            <a:off x="0" y="-139465"/>
            <a:ext cx="12192000" cy="7185724"/>
          </a:xfrm>
          <a:prstGeom prst="fram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4194359479"/>
      </p:ext>
    </p:extLst>
  </p:cSld>
  <p:clrMapOvr>
    <a:masterClrMapping/>
  </p:clrMapOvr>
  <mc:AlternateContent xmlns:mc="http://schemas.openxmlformats.org/markup-compatibility/2006" xmlns:p14="http://schemas.microsoft.com/office/powerpoint/2010/main">
    <mc:Choice Requires="p14">
      <p:transition>
        <p14:prism/>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418</TotalTime>
  <Words>2120</Words>
  <Application>Microsoft Office PowerPoint</Application>
  <PresentationFormat>Custom</PresentationFormat>
  <Paragraphs>82</Paragraphs>
  <Slides>14</Slides>
  <Notes>11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Running Head: Respondeat Superior</vt:lpstr>
      <vt:lpstr>Legal doctrine of respondeat superior</vt:lpstr>
      <vt:lpstr>Legal doctrine of respondeat superior</vt:lpstr>
      <vt:lpstr>Elements required by corporate liability under superior respondeat.</vt:lpstr>
      <vt:lpstr>Healthcare policies and procedures.</vt:lpstr>
      <vt:lpstr>Healthcare policies and procedures</vt:lpstr>
      <vt:lpstr>Necessity of healthcare policies and procedures.</vt:lpstr>
      <vt:lpstr>Necessity of health care policies and procedures</vt:lpstr>
      <vt:lpstr>Necessity of healthcare policies and procedures.</vt:lpstr>
      <vt:lpstr>Potential liabilities</vt:lpstr>
      <vt:lpstr>Potential liabilities</vt:lpstr>
      <vt:lpstr>Potential liabilities</vt:lpstr>
      <vt:lpstr>Potential liabilities.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Njeri</dc:creator>
  <cp:lastModifiedBy>Guru Answers</cp:lastModifiedBy>
  <cp:revision>42</cp:revision>
  <dcterms:created xsi:type="dcterms:W3CDTF">2020-04-23T19:59:27Z</dcterms:created>
  <dcterms:modified xsi:type="dcterms:W3CDTF">2020-04-27T01:57:37Z</dcterms:modified>
</cp:coreProperties>
</file>